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65" r:id="rId3"/>
    <p:sldId id="257" r:id="rId4"/>
    <p:sldId id="258" r:id="rId5"/>
    <p:sldId id="262" r:id="rId6"/>
    <p:sldId id="259" r:id="rId7"/>
    <p:sldId id="264" r:id="rId8"/>
    <p:sldId id="260" r:id="rId9"/>
    <p:sldId id="268" r:id="rId10"/>
    <p:sldId id="261" r:id="rId11"/>
  </p:sldIdLst>
  <p:sldSz cx="9144000" cy="6858000" type="screen4x3"/>
  <p:notesSz cx="6946900" cy="9207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4969" y="0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BBB5E540-9265-4912-8A51-D6F8AD4212D2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45527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4969" y="8745527"/>
            <a:ext cx="3010323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9E27CB3-5234-43A4-996E-C5864CE1D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80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97894-B440-4F3A-AE14-E3FA3FF709CB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3B8DC-B9FA-4005-B385-B6F3024E5D7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vroma.org/images/mcmanus_images/clothingdiagram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/>
          <a:lstStyle/>
          <a:p>
            <a:r>
              <a:rPr lang="en-US" dirty="0" smtClean="0"/>
              <a:t>Ancient Roman Society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62400"/>
            <a:ext cx="8153400" cy="2590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Four Distinct Categories:</a:t>
            </a:r>
          </a:p>
          <a:p>
            <a:endParaRPr lang="en-US" dirty="0" smtClean="0"/>
          </a:p>
          <a:p>
            <a:pPr algn="l"/>
            <a:r>
              <a:rPr lang="en-US" dirty="0" smtClean="0"/>
              <a:t>Patricians – Upper Class</a:t>
            </a:r>
          </a:p>
          <a:p>
            <a:pPr algn="l"/>
            <a:r>
              <a:rPr lang="en-US" dirty="0" smtClean="0"/>
              <a:t>Plebeians – Lower Class</a:t>
            </a:r>
          </a:p>
          <a:p>
            <a:pPr algn="l"/>
            <a:r>
              <a:rPr lang="en-US" dirty="0" smtClean="0"/>
              <a:t>Freedmen and Freedwomen – Lower Class</a:t>
            </a:r>
          </a:p>
          <a:p>
            <a:pPr algn="l"/>
            <a:r>
              <a:rPr lang="en-US" dirty="0" smtClean="0"/>
              <a:t>Slaves – Lower Class</a:t>
            </a:r>
            <a:endParaRPr lang="en-US" dirty="0"/>
          </a:p>
        </p:txBody>
      </p:sp>
      <p:sp>
        <p:nvSpPr>
          <p:cNvPr id="12290" name="AutoShape 2" descr="http://www.vroma.org/images/mcmanus_images/clothingdiagram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AutoShape 4" descr="http://www.vroma.org/images/mcmanus_images/clothingdiagram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clothingdiagr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1031240"/>
            <a:ext cx="6485860" cy="278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Patrons and Clients </a:t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73520"/>
            <a:ext cx="7772400" cy="3276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200" dirty="0" smtClean="0"/>
              <a:t>Most Roman citizens served as a client or supporter of a patron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Some patrons collected more than a hundred supporters on whom they depended for </a:t>
            </a:r>
            <a:r>
              <a:rPr lang="en-US" sz="2200" u="sng" dirty="0" smtClean="0"/>
              <a:t>loyalty and service</a:t>
            </a:r>
          </a:p>
          <a:p>
            <a:pPr>
              <a:buFont typeface="Wingdings" pitchFamily="2" charset="2"/>
              <a:buChar char="v"/>
            </a:pPr>
            <a:r>
              <a:rPr lang="en-US" sz="2200" u="sng" dirty="0" smtClean="0"/>
              <a:t>Clients usually accompanied their patron on any political or legal business </a:t>
            </a:r>
            <a:r>
              <a:rPr lang="en-US" sz="2200" dirty="0" smtClean="0"/>
              <a:t>where an impressive and large crowd of supporters might be beneficial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/>
              <a:t>A patron was expected, in return, </a:t>
            </a:r>
            <a:r>
              <a:rPr lang="en-US" sz="2200" u="sng" dirty="0" smtClean="0"/>
              <a:t>to assist his clients in time of need</a:t>
            </a:r>
            <a:r>
              <a:rPr lang="en-US" sz="2200" dirty="0" smtClean="0"/>
              <a:t> and to provide them with food, money, or legal assistance</a:t>
            </a:r>
          </a:p>
          <a:p>
            <a:pPr>
              <a:buFont typeface="Wingdings" pitchFamily="2" charset="2"/>
              <a:buChar char="v"/>
            </a:pPr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506170"/>
            <a:ext cx="3817144" cy="3267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Rome’s Government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Monarchy – 7 Kings of Rome (753 BC – 509 BC)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Republic – Two </a:t>
            </a:r>
            <a:r>
              <a:rPr lang="en-US" dirty="0" smtClean="0"/>
              <a:t>Consuls, Senate, Assembly </a:t>
            </a:r>
            <a:r>
              <a:rPr lang="en-US" dirty="0" smtClean="0"/>
              <a:t>(509 BC – 27 BC)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Empire – One Emperor (27 BC – 476 AD)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9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/>
          <a:lstStyle/>
          <a:p>
            <a:r>
              <a:rPr lang="en-US" dirty="0" smtClean="0"/>
              <a:t>Patricians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724400"/>
            <a:ext cx="6400800" cy="17526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Upper class Roman citizens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Distinguished family background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Possessed great wealth</a:t>
            </a:r>
          </a:p>
          <a:p>
            <a:endParaRPr lang="en-US" dirty="0" smtClean="0"/>
          </a:p>
        </p:txBody>
      </p:sp>
      <p:pic>
        <p:nvPicPr>
          <p:cNvPr id="4" name="Picture 3" descr="Roman-Socie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600200"/>
            <a:ext cx="6189070" cy="3167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Plebeians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686800" cy="23622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Naturally, there were far more Plebeians than Patricians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Initially, Plebeians did not have the right to seek political office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 few Plebeians did manage to accumulate great wealth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Ex-slaves were considered Plebeians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685800"/>
            <a:ext cx="374904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Slaves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7543800" cy="2438399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Usually prisoners of war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No rights/privileges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Could be of any nationality/race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Slavery was also used as a form of debt payment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Many slaves were able to earn their freedom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Once freed, slaves became known as </a:t>
            </a:r>
            <a:r>
              <a:rPr lang="en-US" i="1" dirty="0" err="1" smtClean="0"/>
              <a:t>libertini</a:t>
            </a:r>
            <a:r>
              <a:rPr lang="en-US" i="1" dirty="0" smtClean="0"/>
              <a:t> - </a:t>
            </a:r>
            <a:r>
              <a:rPr lang="en-US" dirty="0" smtClean="0"/>
              <a:t>freedmen </a:t>
            </a:r>
            <a:r>
              <a:rPr lang="en-US" dirty="0" smtClean="0"/>
              <a:t>and freedwomen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400px-Mosaique_echansons_Bar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199" y="3276600"/>
            <a:ext cx="4876801" cy="3355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 Social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Nobles and Commoners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Senators </a:t>
            </a:r>
            <a:r>
              <a:rPr lang="en-US" dirty="0" smtClean="0"/>
              <a:t>- politicians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Equestrians – businessmen and cavalrymen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3155092303_8aff2ba911_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429000"/>
            <a:ext cx="4038600" cy="3167777"/>
          </a:xfrm>
          <a:prstGeom prst="rect">
            <a:avLst/>
          </a:prstGeom>
        </p:spPr>
      </p:pic>
      <p:pic>
        <p:nvPicPr>
          <p:cNvPr id="5" name="Picture 4" descr="roman senat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505200"/>
            <a:ext cx="1564937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9"/>
          <p:cNvSpPr>
            <a:spLocks noChangeArrowheads="1"/>
          </p:cNvSpPr>
          <p:nvPr/>
        </p:nvSpPr>
        <p:spPr bwMode="auto">
          <a:xfrm>
            <a:off x="219075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4099" name="Picture 8" descr="drawing of different types of clothin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0" y="1008063"/>
            <a:ext cx="9144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0" y="556260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800" b="1">
                <a:latin typeface="Comic Sans MS" pitchFamily="66" charset="0"/>
                <a:cs typeface="Times New Roman" pitchFamily="18" charset="0"/>
              </a:rPr>
              <a:t>citizen,    matron,      magistrate,   emperor, general,    workman,    slave</a:t>
            </a:r>
            <a:r>
              <a:rPr lang="en-US" altLang="en-US" sz="1800"/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00400" y="228601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Clothing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276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There were a limited number of Roman names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Quintus, Marcus, </a:t>
            </a:r>
            <a:r>
              <a:rPr lang="en-US" dirty="0" err="1" smtClean="0"/>
              <a:t>Publius</a:t>
            </a:r>
            <a:r>
              <a:rPr lang="en-US" dirty="0" smtClean="0"/>
              <a:t>, and Gaius were very common Roman male names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Men generally had three names – 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Quintus </a:t>
            </a:r>
            <a:r>
              <a:rPr lang="en-US" dirty="0" err="1" smtClean="0">
                <a:solidFill>
                  <a:srgbClr val="FF0000"/>
                </a:solidFill>
              </a:rPr>
              <a:t>Horatius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Flaccus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Women were usually given the feminine form of their father’s name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E.g. – Julius/Julia; </a:t>
            </a:r>
            <a:r>
              <a:rPr lang="en-US" dirty="0" smtClean="0"/>
              <a:t>Claudius/Claudia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</a:t>
            </a:r>
            <a:r>
              <a:rPr lang="en-US" dirty="0" smtClean="0"/>
              <a:t>aius Julius Caesar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</a:t>
            </a:r>
            <a:r>
              <a:rPr lang="en-US" dirty="0" smtClean="0"/>
              <a:t>aius </a:t>
            </a:r>
            <a:r>
              <a:rPr lang="en-US" dirty="0" smtClean="0"/>
              <a:t>– first name</a:t>
            </a:r>
          </a:p>
          <a:p>
            <a:pPr marL="0" indent="0">
              <a:buNone/>
            </a:pPr>
            <a:r>
              <a:rPr lang="en-US" dirty="0" smtClean="0"/>
              <a:t>Julius – the extended family name</a:t>
            </a:r>
          </a:p>
          <a:p>
            <a:pPr marL="0" indent="0">
              <a:buNone/>
            </a:pPr>
            <a:r>
              <a:rPr lang="en-US" dirty="0" smtClean="0"/>
              <a:t>*Caesar </a:t>
            </a:r>
            <a:r>
              <a:rPr lang="en-US" dirty="0" smtClean="0"/>
              <a:t>– the immediate family name*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*This name was sometimes optional.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92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</TotalTime>
  <Words>321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Ancient Roman Society </vt:lpstr>
      <vt:lpstr>Rome’s Government </vt:lpstr>
      <vt:lpstr>Patricians </vt:lpstr>
      <vt:lpstr>Plebeians </vt:lpstr>
      <vt:lpstr>Slaves</vt:lpstr>
      <vt:lpstr>Later Social Classes</vt:lpstr>
      <vt:lpstr>PowerPoint Presentation</vt:lpstr>
      <vt:lpstr>Names</vt:lpstr>
      <vt:lpstr>Names</vt:lpstr>
      <vt:lpstr>Patrons and Clients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Ancient Roman Society</dc:title>
  <dc:creator>Your User Name</dc:creator>
  <cp:lastModifiedBy>Betty</cp:lastModifiedBy>
  <cp:revision>13</cp:revision>
  <dcterms:created xsi:type="dcterms:W3CDTF">2012-09-10T22:00:35Z</dcterms:created>
  <dcterms:modified xsi:type="dcterms:W3CDTF">2016-09-06T21:02:27Z</dcterms:modified>
</cp:coreProperties>
</file>